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6" r:id="rId9"/>
    <p:sldId id="267" r:id="rId10"/>
    <p:sldId id="268" r:id="rId11"/>
    <p:sldId id="269" r:id="rId12"/>
    <p:sldId id="262" r:id="rId13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>
      <p:cViewPr varScale="1">
        <p:scale>
          <a:sx n="104" d="100"/>
          <a:sy n="104" d="100"/>
        </p:scale>
        <p:origin x="138" y="3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0615" y="1786236"/>
            <a:ext cx="4966334" cy="144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1495" y="3163594"/>
            <a:ext cx="7995284" cy="294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55052" y="2518378"/>
            <a:ext cx="7286625" cy="26590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lang="en-US" sz="8600" dirty="0"/>
              <a:t>API </a:t>
            </a:r>
            <a:r>
              <a:rPr lang="ru-RU" sz="8600" dirty="0"/>
              <a:t>Заметок на </a:t>
            </a:r>
            <a:r>
              <a:rPr lang="en-US" sz="8600" dirty="0"/>
              <a:t>Python</a:t>
            </a:r>
            <a:endParaRPr sz="8600" dirty="0"/>
          </a:p>
        </p:txBody>
      </p:sp>
      <p:sp>
        <p:nvSpPr>
          <p:cNvPr id="9" name="object 9"/>
          <p:cNvSpPr txBox="1"/>
          <p:nvPr/>
        </p:nvSpPr>
        <p:spPr>
          <a:xfrm>
            <a:off x="7355052" y="5147278"/>
            <a:ext cx="6283325" cy="13394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57445" algn="l"/>
              </a:tabLst>
            </a:pPr>
            <a:endParaRPr sz="86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42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2" name="object 12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C8E09-B724-4FD8-9633-7543CC52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615" y="1786236"/>
            <a:ext cx="4966334" cy="1431161"/>
          </a:xfrm>
        </p:spPr>
        <p:txBody>
          <a:bodyPr/>
          <a:lstStyle/>
          <a:p>
            <a:r>
              <a:rPr lang="ru-RU" dirty="0"/>
              <a:t>Итоги по приложениям.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C0A12C-D580-4C6A-AB61-BE97E7A32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1495" y="3163594"/>
            <a:ext cx="7995284" cy="984885"/>
          </a:xfrm>
        </p:spPr>
        <p:txBody>
          <a:bodyPr/>
          <a:lstStyle/>
          <a:p>
            <a:r>
              <a:rPr lang="ru-RU" dirty="0"/>
              <a:t>Всего 3 приложения, которые работают автономно друг от друга</a:t>
            </a:r>
            <a:endParaRPr lang="en-US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D6178AE2-8AA4-49AE-B331-CBC025D8DB76}"/>
              </a:ext>
            </a:extLst>
          </p:cNvPr>
          <p:cNvSpPr txBox="1">
            <a:spLocks/>
          </p:cNvSpPr>
          <p:nvPr/>
        </p:nvSpPr>
        <p:spPr>
          <a:xfrm>
            <a:off x="768350" y="4694085"/>
            <a:ext cx="799528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00" b="0" i="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/>
              <a:t>Общая библиотека.</a:t>
            </a:r>
            <a:endParaRPr lang="en-US" kern="0" dirty="0"/>
          </a:p>
        </p:txBody>
      </p:sp>
      <p:pic>
        <p:nvPicPr>
          <p:cNvPr id="2052" name="Picture 4" descr="image example">
            <a:extLst>
              <a:ext uri="{FF2B5EF4-FFF2-40B4-BE49-F238E27FC236}">
                <a16:creationId xmlns:a16="http://schemas.microsoft.com/office/drawing/2014/main" id="{E3FF07C9-FDC1-49F5-B424-67ED56DD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8" y="537845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FAB2A9-F501-45B1-94DF-8231DCAD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60" y="1357913"/>
            <a:ext cx="2771775" cy="2324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69D1BC-8598-4B49-9E3D-5E6EE9A3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43" y="6224578"/>
            <a:ext cx="27717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8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A5F-BF4D-4E39-8DED-2BBB16D8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615" y="1786236"/>
            <a:ext cx="4966334" cy="1431161"/>
          </a:xfrm>
        </p:spPr>
        <p:txBody>
          <a:bodyPr/>
          <a:lstStyle/>
          <a:p>
            <a:r>
              <a:rPr lang="ru-RU" dirty="0" err="1"/>
              <a:t>Самописные</a:t>
            </a:r>
            <a:r>
              <a:rPr lang="ru-RU" dirty="0"/>
              <a:t> библиотеки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04FE53-B3F6-4010-9C15-3F84D580B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0615" y="3397250"/>
            <a:ext cx="7995284" cy="24622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catflask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api</a:t>
            </a:r>
            <a:r>
              <a:rPr lang="en-US" dirty="0"/>
              <a:t> – </a:t>
            </a:r>
            <a:r>
              <a:rPr lang="ru-RU" dirty="0"/>
              <a:t>именно отдельная библиотека, а не сервер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Alice_Yandex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837769-92B1-409D-A3E5-457BFD7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073815"/>
            <a:ext cx="6559550" cy="3580518"/>
          </a:xfrm>
          <a:prstGeom prst="rect">
            <a:avLst/>
          </a:prstGeom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FC52B40-05B6-44EC-BAC6-122B9CCD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537845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Алиса (голосовой помощник) — Википедия">
            <a:extLst>
              <a:ext uri="{FF2B5EF4-FFF2-40B4-BE49-F238E27FC236}">
                <a16:creationId xmlns:a16="http://schemas.microsoft.com/office/drawing/2014/main" id="{D0545C6A-6B03-497C-9FCC-EE1F5AC1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78" y="553085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9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05" dirty="0"/>
              <a:t>Заключение</a:t>
            </a:r>
            <a:endParaRPr sz="6000" dirty="0"/>
          </a:p>
        </p:txBody>
      </p:sp>
      <p:sp>
        <p:nvSpPr>
          <p:cNvPr id="16" name="object 16"/>
          <p:cNvSpPr txBox="1"/>
          <p:nvPr/>
        </p:nvSpPr>
        <p:spPr>
          <a:xfrm>
            <a:off x="1869871" y="3921760"/>
            <a:ext cx="10763250" cy="25436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35"/>
              </a:spcBef>
              <a:tabLst>
                <a:tab pos="1748155" algn="l"/>
                <a:tab pos="2765425" algn="l"/>
                <a:tab pos="3580765" algn="l"/>
                <a:tab pos="3776345" algn="l"/>
                <a:tab pos="4286250" algn="l"/>
                <a:tab pos="4370070" algn="l"/>
                <a:tab pos="4714875" algn="l"/>
                <a:tab pos="5024120" algn="l"/>
                <a:tab pos="5591810" algn="l"/>
                <a:tab pos="6114415" algn="l"/>
                <a:tab pos="7110095" algn="l"/>
                <a:tab pos="8013065" algn="l"/>
                <a:tab pos="8637270" algn="l"/>
                <a:tab pos="8931275" algn="l"/>
                <a:tab pos="10488930" algn="l"/>
              </a:tabLst>
            </a:pPr>
            <a:r>
              <a:rPr lang="ru-RU" sz="3200" dirty="0">
                <a:solidFill>
                  <a:schemeClr val="bg1"/>
                </a:solidFill>
                <a:latin typeface="Consolas"/>
                <a:cs typeface="Consolas"/>
              </a:rPr>
              <a:t>Дальнейшее развитие проекта</a:t>
            </a:r>
            <a:r>
              <a:rPr lang="en-US" sz="3200" dirty="0">
                <a:solidFill>
                  <a:schemeClr val="bg1"/>
                </a:solidFill>
                <a:latin typeface="Consolas"/>
                <a:cs typeface="Consolas"/>
              </a:rPr>
              <a:t>:</a:t>
            </a:r>
          </a:p>
          <a:p>
            <a:pPr marL="527050" marR="5080" indent="-514350">
              <a:lnSpc>
                <a:spcPts val="3820"/>
              </a:lnSpc>
              <a:spcBef>
                <a:spcPts val="235"/>
              </a:spcBef>
              <a:buFont typeface="+mj-lt"/>
              <a:buAutoNum type="arabicPeriod"/>
              <a:tabLst>
                <a:tab pos="1748155" algn="l"/>
                <a:tab pos="2765425" algn="l"/>
                <a:tab pos="3580765" algn="l"/>
                <a:tab pos="3776345" algn="l"/>
                <a:tab pos="4286250" algn="l"/>
                <a:tab pos="4370070" algn="l"/>
                <a:tab pos="4714875" algn="l"/>
                <a:tab pos="5024120" algn="l"/>
                <a:tab pos="5591810" algn="l"/>
                <a:tab pos="6114415" algn="l"/>
                <a:tab pos="7110095" algn="l"/>
                <a:tab pos="8013065" algn="l"/>
                <a:tab pos="8637270" algn="l"/>
                <a:tab pos="8931275" algn="l"/>
                <a:tab pos="10488930" algn="l"/>
              </a:tabLst>
            </a:pPr>
            <a:r>
              <a:rPr lang="ru-RU" sz="3200" dirty="0">
                <a:solidFill>
                  <a:schemeClr val="bg1"/>
                </a:solidFill>
                <a:latin typeface="Consolas"/>
                <a:cs typeface="Consolas"/>
              </a:rPr>
              <a:t>Добавление новых </a:t>
            </a:r>
            <a:r>
              <a:rPr lang="ru-RU" sz="3200" dirty="0" err="1">
                <a:solidFill>
                  <a:schemeClr val="bg1"/>
                </a:solidFill>
                <a:latin typeface="Consolas"/>
                <a:cs typeface="Consolas"/>
              </a:rPr>
              <a:t>микросервисов</a:t>
            </a:r>
            <a:r>
              <a:rPr lang="ru-RU" sz="3200" dirty="0">
                <a:solidFill>
                  <a:schemeClr val="bg1"/>
                </a:solidFill>
                <a:latin typeface="Consolas"/>
                <a:cs typeface="Consolas"/>
              </a:rPr>
              <a:t> или функций к старым(изменение пароля)</a:t>
            </a:r>
          </a:p>
          <a:p>
            <a:pPr marL="527050" marR="5080" indent="-514350">
              <a:lnSpc>
                <a:spcPts val="3820"/>
              </a:lnSpc>
              <a:spcBef>
                <a:spcPts val="235"/>
              </a:spcBef>
              <a:buFont typeface="+mj-lt"/>
              <a:buAutoNum type="arabicPeriod"/>
              <a:tabLst>
                <a:tab pos="1748155" algn="l"/>
                <a:tab pos="2765425" algn="l"/>
                <a:tab pos="3580765" algn="l"/>
                <a:tab pos="3776345" algn="l"/>
                <a:tab pos="4286250" algn="l"/>
                <a:tab pos="4370070" algn="l"/>
                <a:tab pos="4714875" algn="l"/>
                <a:tab pos="5024120" algn="l"/>
                <a:tab pos="5591810" algn="l"/>
                <a:tab pos="6114415" algn="l"/>
                <a:tab pos="7110095" algn="l"/>
                <a:tab pos="8013065" algn="l"/>
                <a:tab pos="8637270" algn="l"/>
                <a:tab pos="8931275" algn="l"/>
                <a:tab pos="10488930" algn="l"/>
              </a:tabLst>
            </a:pPr>
            <a:r>
              <a:rPr lang="ru-RU" sz="3200" dirty="0">
                <a:solidFill>
                  <a:schemeClr val="bg1"/>
                </a:solidFill>
                <a:latin typeface="Consolas"/>
                <a:cs typeface="Consolas"/>
              </a:rPr>
              <a:t>Создание новых приложений</a:t>
            </a:r>
          </a:p>
          <a:p>
            <a:pPr marL="527050" marR="5080" indent="-514350">
              <a:lnSpc>
                <a:spcPts val="3820"/>
              </a:lnSpc>
              <a:spcBef>
                <a:spcPts val="235"/>
              </a:spcBef>
              <a:buFont typeface="+mj-lt"/>
              <a:buAutoNum type="arabicPeriod"/>
              <a:tabLst>
                <a:tab pos="1748155" algn="l"/>
                <a:tab pos="2765425" algn="l"/>
                <a:tab pos="3580765" algn="l"/>
                <a:tab pos="3776345" algn="l"/>
                <a:tab pos="4286250" algn="l"/>
                <a:tab pos="4370070" algn="l"/>
                <a:tab pos="4714875" algn="l"/>
                <a:tab pos="5024120" algn="l"/>
                <a:tab pos="5591810" algn="l"/>
                <a:tab pos="6114415" algn="l"/>
                <a:tab pos="7110095" algn="l"/>
                <a:tab pos="8013065" algn="l"/>
                <a:tab pos="8637270" algn="l"/>
                <a:tab pos="8931275" algn="l"/>
                <a:tab pos="10488930" algn="l"/>
              </a:tabLst>
            </a:pPr>
            <a:r>
              <a:rPr lang="ru-RU" sz="3200" dirty="0">
                <a:solidFill>
                  <a:schemeClr val="bg1"/>
                </a:solidFill>
                <a:latin typeface="Consolas"/>
                <a:cs typeface="Consolas"/>
              </a:rPr>
              <a:t>Исправлений багов</a:t>
            </a:r>
            <a:endParaRPr sz="32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31" y="678916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5389764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55" dirty="0" err="1"/>
              <a:t>Введение</a:t>
            </a:r>
            <a:r>
              <a:rPr lang="ru-RU" sz="6000" spc="55" dirty="0"/>
              <a:t> и структура проекта</a:t>
            </a:r>
            <a:endParaRPr sz="6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3C5FDA1-E9FD-4A68-8050-4EAB4B6F550D}"/>
              </a:ext>
            </a:extLst>
          </p:cNvPr>
          <p:cNvGrpSpPr/>
          <p:nvPr/>
        </p:nvGrpSpPr>
        <p:grpSpPr>
          <a:xfrm>
            <a:off x="844550" y="7661025"/>
            <a:ext cx="3544893" cy="2305986"/>
            <a:chOff x="1147755" y="7075643"/>
            <a:chExt cx="3544893" cy="2305986"/>
          </a:xfrm>
        </p:grpSpPr>
        <p:sp>
          <p:nvSpPr>
            <p:cNvPr id="13" name="object 13"/>
            <p:cNvSpPr/>
            <p:nvPr/>
          </p:nvSpPr>
          <p:spPr>
            <a:xfrm>
              <a:off x="1147756" y="7076360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7755" y="7075643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823" y="8140963"/>
              <a:ext cx="374903" cy="9479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400" y="8125723"/>
              <a:ext cx="630936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4855" y="8125723"/>
              <a:ext cx="496824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350" y="7076579"/>
              <a:ext cx="3543298" cy="2305050"/>
            </a:xfrm>
            <a:prstGeom prst="rect">
              <a:avLst/>
            </a:prstGeom>
          </p:spPr>
        </p:pic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A39C881-9280-438E-A24B-254A4866D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11" y="2230047"/>
            <a:ext cx="13012966" cy="8649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87" y="141116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4" y="2134337"/>
            <a:ext cx="408603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0" dirty="0"/>
              <a:t>API</a:t>
            </a:r>
            <a:r>
              <a:rPr lang="ru-RU" sz="6000" dirty="0"/>
              <a:t>. Структура</a:t>
            </a:r>
            <a:endParaRPr sz="6000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2BCFC86-7F98-4DCB-B1FA-CB989855884A}"/>
              </a:ext>
            </a:extLst>
          </p:cNvPr>
          <p:cNvGrpSpPr/>
          <p:nvPr/>
        </p:nvGrpSpPr>
        <p:grpSpPr>
          <a:xfrm>
            <a:off x="14296009" y="7588250"/>
            <a:ext cx="3549804" cy="2311659"/>
            <a:chOff x="14296009" y="7588250"/>
            <a:chExt cx="3549804" cy="2311659"/>
          </a:xfrm>
        </p:grpSpPr>
        <p:sp>
          <p:nvSpPr>
            <p:cNvPr id="13" name="object 13"/>
            <p:cNvSpPr/>
            <p:nvPr/>
          </p:nvSpPr>
          <p:spPr>
            <a:xfrm>
              <a:off x="14305027" y="7595140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05053" y="759442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08531" y="8619636"/>
              <a:ext cx="487680" cy="9448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6562" y="8619636"/>
              <a:ext cx="460248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3322" y="8619636"/>
              <a:ext cx="649223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6009" y="7588250"/>
              <a:ext cx="3543300" cy="2311659"/>
            </a:xfrm>
            <a:prstGeom prst="rect">
              <a:avLst/>
            </a:prstGeom>
          </p:spPr>
        </p:pic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4C51D62-E11F-4FF8-8B5A-8F75D9176E3F}"/>
              </a:ext>
            </a:extLst>
          </p:cNvPr>
          <p:cNvSpPr/>
          <p:nvPr/>
        </p:nvSpPr>
        <p:spPr>
          <a:xfrm>
            <a:off x="5455135" y="3070491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BE847BC-FFAB-4AF4-8C59-48B61EB40D0F}"/>
              </a:ext>
            </a:extLst>
          </p:cNvPr>
          <p:cNvSpPr/>
          <p:nvPr/>
        </p:nvSpPr>
        <p:spPr>
          <a:xfrm>
            <a:off x="1940114" y="4117030"/>
            <a:ext cx="242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Users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44CC824-A14D-4961-BEF2-1D25CEA9624D}"/>
              </a:ext>
            </a:extLst>
          </p:cNvPr>
          <p:cNvSpPr/>
          <p:nvPr/>
        </p:nvSpPr>
        <p:spPr>
          <a:xfrm>
            <a:off x="1893819" y="4952576"/>
            <a:ext cx="2520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ru-RU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Notes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F9238D-37BF-44CA-A6DA-BDB94B4E6CCB}"/>
              </a:ext>
            </a:extLst>
          </p:cNvPr>
          <p:cNvSpPr/>
          <p:nvPr/>
        </p:nvSpPr>
        <p:spPr>
          <a:xfrm>
            <a:off x="1875193" y="5878428"/>
            <a:ext cx="2510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Token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ED53458-0CDF-4C3D-AA1D-202D1AFDB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690" y="3967634"/>
            <a:ext cx="10501566" cy="34956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CB8E63-594E-4A58-844B-C8CBF865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157" y="384598"/>
            <a:ext cx="6248402" cy="5207001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31" y="678916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15" y="1767186"/>
            <a:ext cx="83045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55285" algn="l"/>
              </a:tabLst>
            </a:pPr>
            <a:r>
              <a:rPr lang="en-US" sz="6000" dirty="0"/>
              <a:t>Users</a:t>
            </a:r>
            <a:endParaRPr sz="60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462FD0-8024-46AA-A160-74E0A384D340}"/>
              </a:ext>
            </a:extLst>
          </p:cNvPr>
          <p:cNvGrpSpPr/>
          <p:nvPr/>
        </p:nvGrpSpPr>
        <p:grpSpPr>
          <a:xfrm>
            <a:off x="1454150" y="7406641"/>
            <a:ext cx="3549804" cy="2311659"/>
            <a:chOff x="14296009" y="7588250"/>
            <a:chExt cx="3549804" cy="2311659"/>
          </a:xfrm>
        </p:grpSpPr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F8C2B77B-F16F-4128-AA99-B042A1AF3A79}"/>
                </a:ext>
              </a:extLst>
            </p:cNvPr>
            <p:cNvSpPr/>
            <p:nvPr/>
          </p:nvSpPr>
          <p:spPr>
            <a:xfrm>
              <a:off x="14305027" y="7595140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B5795BB9-AE91-44C0-B7BD-5DB14D2EE94E}"/>
                </a:ext>
              </a:extLst>
            </p:cNvPr>
            <p:cNvSpPr/>
            <p:nvPr/>
          </p:nvSpPr>
          <p:spPr>
            <a:xfrm>
              <a:off x="14305053" y="759442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D64BEE47-295C-45CA-BB55-DBDE71064B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8531" y="8619636"/>
              <a:ext cx="487680" cy="944880"/>
            </a:xfrm>
            <a:prstGeom prst="rect">
              <a:avLst/>
            </a:prstGeom>
          </p:spPr>
        </p:pic>
        <p:pic>
          <p:nvPicPr>
            <p:cNvPr id="27" name="object 16">
              <a:extLst>
                <a:ext uri="{FF2B5EF4-FFF2-40B4-BE49-F238E27FC236}">
                  <a16:creationId xmlns:a16="http://schemas.microsoft.com/office/drawing/2014/main" id="{08D54A53-61A9-442C-B936-B4955AB6510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6562" y="8619636"/>
              <a:ext cx="460248" cy="944880"/>
            </a:xfrm>
            <a:prstGeom prst="rect">
              <a:avLst/>
            </a:prstGeom>
          </p:spPr>
        </p:pic>
        <p:pic>
          <p:nvPicPr>
            <p:cNvPr id="28" name="object 17">
              <a:extLst>
                <a:ext uri="{FF2B5EF4-FFF2-40B4-BE49-F238E27FC236}">
                  <a16:creationId xmlns:a16="http://schemas.microsoft.com/office/drawing/2014/main" id="{56FC0D05-9FAC-413E-8F86-ABAC2508FC1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3322" y="8619636"/>
              <a:ext cx="649223" cy="944880"/>
            </a:xfrm>
            <a:prstGeom prst="rect">
              <a:avLst/>
            </a:prstGeom>
          </p:spPr>
        </p:pic>
        <p:pic>
          <p:nvPicPr>
            <p:cNvPr id="29" name="object 18">
              <a:extLst>
                <a:ext uri="{FF2B5EF4-FFF2-40B4-BE49-F238E27FC236}">
                  <a16:creationId xmlns:a16="http://schemas.microsoft.com/office/drawing/2014/main" id="{C15F5466-1B0A-497C-A39E-4FE392EA728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6009" y="7588250"/>
              <a:ext cx="3543300" cy="2311659"/>
            </a:xfrm>
            <a:prstGeom prst="rect">
              <a:avLst/>
            </a:prstGeom>
          </p:spPr>
        </p:pic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1219AC6-7914-4C0F-BF5F-D854668F9F34}"/>
              </a:ext>
            </a:extLst>
          </p:cNvPr>
          <p:cNvSpPr/>
          <p:nvPr/>
        </p:nvSpPr>
        <p:spPr>
          <a:xfrm>
            <a:off x="9057985" y="46881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443AE2-DD57-4731-B4AC-9008BFC9DBFE}"/>
              </a:ext>
            </a:extLst>
          </p:cNvPr>
          <p:cNvSpPr txBox="1"/>
          <p:nvPr/>
        </p:nvSpPr>
        <p:spPr>
          <a:xfrm>
            <a:off x="1149350" y="3396013"/>
            <a:ext cx="132469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AutoNum type="arabicPeriod"/>
            </a:pPr>
            <a:r>
              <a:rPr lang="ru-RU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Создания пользователя</a:t>
            </a:r>
          </a:p>
          <a:p>
            <a:pPr marL="914400" indent="-914400">
              <a:buAutoNum type="arabicPeriod"/>
            </a:pPr>
            <a:r>
              <a:rPr lang="ru-RU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Получение всей информации о</a:t>
            </a:r>
            <a:r>
              <a:rPr lang="ru-RU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пользователе</a:t>
            </a:r>
          </a:p>
          <a:p>
            <a:pPr marL="914400" indent="-914400">
              <a:buAutoNum type="arabicPeriod"/>
            </a:pPr>
            <a:r>
              <a:rPr lang="ru-RU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Получение почты пользователя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ru-RU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Получение не приватных заметок пользователя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31" y="678916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4966334" cy="7291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lang="en-US" spc="-25" dirty="0"/>
              <a:t>Note</a:t>
            </a:r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631495" y="3163594"/>
            <a:ext cx="7995284" cy="199798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180"/>
              </a:spcBef>
              <a:tabLst>
                <a:tab pos="2446655" algn="l"/>
                <a:tab pos="2957830" algn="l"/>
                <a:tab pos="2988945" algn="l"/>
                <a:tab pos="3234055" algn="l"/>
                <a:tab pos="3937000" algn="l"/>
                <a:tab pos="4128135" algn="l"/>
                <a:tab pos="5799455" algn="l"/>
                <a:tab pos="5920740" algn="l"/>
              </a:tabLst>
            </a:pPr>
            <a:r>
              <a:rPr lang="ru-RU" spc="-10" dirty="0">
                <a:latin typeface="Consolas"/>
                <a:cs typeface="Consolas"/>
              </a:rPr>
              <a:t>1. Создание, изменение, удаление заметки</a:t>
            </a:r>
          </a:p>
          <a:p>
            <a:pPr marL="12700" marR="5080">
              <a:lnSpc>
                <a:spcPts val="3829"/>
              </a:lnSpc>
              <a:spcBef>
                <a:spcPts val="180"/>
              </a:spcBef>
              <a:tabLst>
                <a:tab pos="2446655" algn="l"/>
                <a:tab pos="2957830" algn="l"/>
                <a:tab pos="2988945" algn="l"/>
                <a:tab pos="3234055" algn="l"/>
                <a:tab pos="3937000" algn="l"/>
                <a:tab pos="4128135" algn="l"/>
                <a:tab pos="5799455" algn="l"/>
                <a:tab pos="5920740" algn="l"/>
              </a:tabLst>
            </a:pPr>
            <a:r>
              <a:rPr lang="ru-RU" spc="-10" dirty="0">
                <a:latin typeface="Consolas"/>
                <a:cs typeface="Consolas"/>
              </a:rPr>
              <a:t>2. Получение всех не приватных заметок или получение по </a:t>
            </a:r>
            <a:r>
              <a:rPr lang="en-US" spc="-10" dirty="0">
                <a:latin typeface="Consolas"/>
                <a:cs typeface="Consolas"/>
              </a:rPr>
              <a:t>id</a:t>
            </a:r>
            <a:endParaRPr spc="-10" dirty="0">
              <a:latin typeface="Consolas"/>
              <a:cs typeface="Consolas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F81527-5188-4EBD-A7A7-D9D72505362C}"/>
              </a:ext>
            </a:extLst>
          </p:cNvPr>
          <p:cNvGrpSpPr/>
          <p:nvPr/>
        </p:nvGrpSpPr>
        <p:grpSpPr>
          <a:xfrm>
            <a:off x="229709" y="7157478"/>
            <a:ext cx="4408438" cy="2465904"/>
            <a:chOff x="229709" y="7157478"/>
            <a:chExt cx="4408438" cy="2465904"/>
          </a:xfrm>
        </p:grpSpPr>
        <p:sp>
          <p:nvSpPr>
            <p:cNvPr id="12" name="object 12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32493" y="7494384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9DE7EDF-8E90-4390-A9BA-ECA8FC097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16" y="1433809"/>
            <a:ext cx="5799481" cy="5606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8C3A1-5CCA-4C34-BD18-74E39D8A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615" y="1786236"/>
            <a:ext cx="4966334" cy="715581"/>
          </a:xfrm>
        </p:spPr>
        <p:txBody>
          <a:bodyPr/>
          <a:lstStyle/>
          <a:p>
            <a:r>
              <a:rPr lang="ru-RU" dirty="0"/>
              <a:t>Итоги </a:t>
            </a:r>
            <a:r>
              <a:rPr lang="en-US" dirty="0"/>
              <a:t>API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14C2E3-D5DF-4EA2-9C5E-91E582E9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1495" y="3163594"/>
            <a:ext cx="7995284" cy="2462213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Flask, Flask restful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Sqlallchemy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Несколько встроенных модулей</a:t>
            </a:r>
            <a:r>
              <a:rPr lang="en-US" dirty="0"/>
              <a:t>(string, random)</a:t>
            </a:r>
          </a:p>
        </p:txBody>
      </p:sp>
      <p:pic>
        <p:nvPicPr>
          <p:cNvPr id="1026" name="Picture 2" descr="Логотип программы Flask">
            <a:extLst>
              <a:ext uri="{FF2B5EF4-FFF2-40B4-BE49-F238E27FC236}">
                <a16:creationId xmlns:a16="http://schemas.microsoft.com/office/drawing/2014/main" id="{C4013D9F-4564-4731-AC64-F6324EBF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263650"/>
            <a:ext cx="566261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EC44A5-A8BE-43E6-BCCB-8A40B8CD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56258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8B55DE-277B-4D5D-9E6B-6E4DA34C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664" y="2833304"/>
            <a:ext cx="8356854" cy="585400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31" y="678916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5864225" cy="14215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>
              <a:lnSpc>
                <a:spcPct val="100400"/>
              </a:lnSpc>
              <a:spcBef>
                <a:spcPts val="105"/>
              </a:spcBef>
              <a:tabLst>
                <a:tab pos="3187700" algn="l"/>
              </a:tabLst>
            </a:pPr>
            <a:r>
              <a:rPr lang="ru-RU" sz="3050" dirty="0"/>
              <a:t>Приложение на</a:t>
            </a:r>
            <a:r>
              <a:rPr lang="en-US" sz="3050" dirty="0"/>
              <a:t> Pyqt5</a:t>
            </a:r>
            <a:br>
              <a:rPr lang="ru-RU" sz="3050" dirty="0"/>
            </a:br>
            <a:br>
              <a:rPr lang="ru-RU" sz="3050" dirty="0"/>
            </a:br>
            <a:endParaRPr sz="3050" dirty="0"/>
          </a:p>
        </p:txBody>
      </p:sp>
      <p:sp>
        <p:nvSpPr>
          <p:cNvPr id="13" name="object 13"/>
          <p:cNvSpPr/>
          <p:nvPr/>
        </p:nvSpPr>
        <p:spPr>
          <a:xfrm>
            <a:off x="14477872" y="7160679"/>
            <a:ext cx="3540760" cy="2298700"/>
          </a:xfrm>
          <a:custGeom>
            <a:avLst/>
            <a:gdLst/>
            <a:ahLst/>
            <a:cxnLst/>
            <a:rect l="l" t="t" r="r" b="b"/>
            <a:pathLst>
              <a:path w="3540759" h="2298700">
                <a:moveTo>
                  <a:pt x="3540252" y="0"/>
                </a:moveTo>
                <a:lnTo>
                  <a:pt x="0" y="0"/>
                </a:lnTo>
                <a:lnTo>
                  <a:pt x="0" y="2298105"/>
                </a:lnTo>
                <a:lnTo>
                  <a:pt x="1770507" y="2298105"/>
                </a:lnTo>
                <a:lnTo>
                  <a:pt x="3540252" y="2298105"/>
                </a:lnTo>
                <a:lnTo>
                  <a:pt x="3540252" y="0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77908" y="7159951"/>
            <a:ext cx="3540760" cy="2299335"/>
          </a:xfrm>
          <a:custGeom>
            <a:avLst/>
            <a:gdLst/>
            <a:ahLst/>
            <a:cxnLst/>
            <a:rect l="l" t="t" r="r" b="b"/>
            <a:pathLst>
              <a:path w="3540759" h="2299334">
                <a:moveTo>
                  <a:pt x="1770415" y="2298832"/>
                </a:moveTo>
                <a:lnTo>
                  <a:pt x="0" y="2298832"/>
                </a:lnTo>
                <a:lnTo>
                  <a:pt x="0" y="723"/>
                </a:lnTo>
                <a:lnTo>
                  <a:pt x="3540195" y="723"/>
                </a:lnTo>
                <a:lnTo>
                  <a:pt x="3540195" y="2298832"/>
                </a:lnTo>
                <a:lnTo>
                  <a:pt x="1770415" y="2298832"/>
                </a:lnTo>
                <a:close/>
              </a:path>
              <a:path w="3540759" h="2299334">
                <a:moveTo>
                  <a:pt x="1770415" y="753803"/>
                </a:moveTo>
                <a:lnTo>
                  <a:pt x="0" y="753803"/>
                </a:lnTo>
                <a:lnTo>
                  <a:pt x="0" y="0"/>
                </a:lnTo>
                <a:lnTo>
                  <a:pt x="3540195" y="0"/>
                </a:lnTo>
                <a:lnTo>
                  <a:pt x="3540195" y="753803"/>
                </a:lnTo>
                <a:lnTo>
                  <a:pt x="1770415" y="753803"/>
                </a:lnTo>
                <a:close/>
              </a:path>
              <a:path w="3540759" h="2299334">
                <a:moveTo>
                  <a:pt x="3008817" y="228226"/>
                </a:moveTo>
                <a:lnTo>
                  <a:pt x="3237040" y="456452"/>
                </a:lnTo>
              </a:path>
              <a:path w="3540759" h="2299334">
                <a:moveTo>
                  <a:pt x="3236278" y="228226"/>
                </a:moveTo>
                <a:lnTo>
                  <a:pt x="3008055" y="456452"/>
                </a:lnTo>
              </a:path>
              <a:path w="3540759" h="2299334">
                <a:moveTo>
                  <a:pt x="1921675" y="341977"/>
                </a:moveTo>
                <a:lnTo>
                  <a:pt x="2245658" y="343425"/>
                </a:lnTo>
              </a:path>
              <a:path w="3540759" h="2299334">
                <a:moveTo>
                  <a:pt x="2627174" y="455741"/>
                </a:moveTo>
                <a:lnTo>
                  <a:pt x="2513507" y="455741"/>
                </a:lnTo>
                <a:lnTo>
                  <a:pt x="2513507" y="228226"/>
                </a:lnTo>
                <a:lnTo>
                  <a:pt x="2740968" y="228226"/>
                </a:lnTo>
                <a:lnTo>
                  <a:pt x="2740968" y="455741"/>
                </a:lnTo>
                <a:lnTo>
                  <a:pt x="2627174" y="455741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81503" y="8183880"/>
            <a:ext cx="487680" cy="9479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99535" y="8183880"/>
            <a:ext cx="460248" cy="9479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46295" y="8183880"/>
            <a:ext cx="649223" cy="9479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68983" y="7153774"/>
            <a:ext cx="3543300" cy="23116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5671" y="1612392"/>
            <a:ext cx="984503" cy="1374648"/>
          </a:xfrm>
          <a:prstGeom prst="rect">
            <a:avLst/>
          </a:prstGeom>
        </p:spPr>
      </p:pic>
      <p:sp>
        <p:nvSpPr>
          <p:cNvPr id="20" name="object 8">
            <a:extLst>
              <a:ext uri="{FF2B5EF4-FFF2-40B4-BE49-F238E27FC236}">
                <a16:creationId xmlns:a16="http://schemas.microsoft.com/office/drawing/2014/main" id="{E3268358-80DB-49EF-9555-5E3064013960}"/>
              </a:ext>
            </a:extLst>
          </p:cNvPr>
          <p:cNvSpPr txBox="1">
            <a:spLocks/>
          </p:cNvSpPr>
          <p:nvPr/>
        </p:nvSpPr>
        <p:spPr>
          <a:xfrm>
            <a:off x="1555496" y="3721450"/>
            <a:ext cx="7366254" cy="5279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ru-RU" sz="3050" kern="0" dirty="0"/>
              <a:t>Авторизация.</a:t>
            </a:r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ru-RU" sz="3050" kern="0" dirty="0"/>
              <a:t>Создание, получение, изменение и удаление записок</a:t>
            </a:r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endParaRPr lang="ru-RU" sz="3050" kern="0" dirty="0"/>
          </a:p>
          <a:p>
            <a:pPr marL="12065" marR="5080">
              <a:lnSpc>
                <a:spcPct val="100400"/>
              </a:lnSpc>
              <a:spcBef>
                <a:spcPts val="105"/>
              </a:spcBef>
              <a:tabLst>
                <a:tab pos="3187700" algn="l"/>
              </a:tabLst>
            </a:pPr>
            <a:endParaRPr lang="ru-RU" sz="3050" kern="0" dirty="0"/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en-US" sz="3050" kern="0" dirty="0"/>
              <a:t>Requests</a:t>
            </a:r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en-US" sz="3050" kern="0" dirty="0"/>
              <a:t>PyQt5</a:t>
            </a:r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en-US" sz="3050" kern="0" dirty="0"/>
              <a:t>Logging</a:t>
            </a:r>
          </a:p>
          <a:p>
            <a:pPr marL="526415" marR="5080" indent="-514350">
              <a:lnSpc>
                <a:spcPct val="100400"/>
              </a:lnSpc>
              <a:spcBef>
                <a:spcPts val="105"/>
              </a:spcBef>
              <a:buFont typeface="+mj-lt"/>
              <a:buAutoNum type="arabicPeriod"/>
              <a:tabLst>
                <a:tab pos="3187700" algn="l"/>
              </a:tabLst>
            </a:pPr>
            <a:r>
              <a:rPr lang="ru-RU" sz="3050" kern="0" dirty="0"/>
              <a:t>Несколько встроенных модулей для обработчика ошибок</a:t>
            </a:r>
          </a:p>
          <a:p>
            <a:pPr marL="12700" marR="5080" indent="-635">
              <a:lnSpc>
                <a:spcPct val="100400"/>
              </a:lnSpc>
              <a:spcBef>
                <a:spcPts val="105"/>
              </a:spcBef>
              <a:tabLst>
                <a:tab pos="3187700" algn="l"/>
              </a:tabLst>
            </a:pPr>
            <a:endParaRPr lang="ru-RU" sz="3050" kern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D0071-EC1C-476F-BD6B-6A3FA83D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700" y="757852"/>
            <a:ext cx="4966334" cy="715581"/>
          </a:xfrm>
        </p:spPr>
        <p:txBody>
          <a:bodyPr/>
          <a:lstStyle/>
          <a:p>
            <a:r>
              <a:rPr lang="ru-RU" dirty="0"/>
              <a:t>Сайт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E0EA95-4ED4-4451-B116-A964E6F64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313" y="4007580"/>
            <a:ext cx="7995284" cy="984885"/>
          </a:xfrm>
        </p:spPr>
        <p:txBody>
          <a:bodyPr/>
          <a:lstStyle/>
          <a:p>
            <a:r>
              <a:rPr lang="ru-RU" dirty="0"/>
              <a:t>Регистрация и получение токена происходит на сайте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D1298-09BC-4164-A1EA-FD7C14BE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3" y="5312430"/>
            <a:ext cx="8764769" cy="3505200"/>
          </a:xfrm>
          <a:prstGeom prst="rect">
            <a:avLst/>
          </a:prstGeom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88E142A9-F689-437D-8694-9226977E2D70}"/>
              </a:ext>
            </a:extLst>
          </p:cNvPr>
          <p:cNvSpPr txBox="1">
            <a:spLocks/>
          </p:cNvSpPr>
          <p:nvPr/>
        </p:nvSpPr>
        <p:spPr>
          <a:xfrm>
            <a:off x="9607550" y="1568450"/>
            <a:ext cx="7995284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00" b="0" i="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/>
              <a:t>Используемые технологии</a:t>
            </a:r>
            <a:r>
              <a:rPr lang="en-US" kern="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kern="0" dirty="0"/>
              <a:t>Flask, blueprint</a:t>
            </a:r>
            <a:endParaRPr lang="ru-RU" kern="0" dirty="0"/>
          </a:p>
          <a:p>
            <a:pPr marL="514350" indent="-514350">
              <a:buFont typeface="+mj-lt"/>
              <a:buAutoNum type="arabicPeriod"/>
            </a:pPr>
            <a:r>
              <a:rPr lang="ru-RU" kern="0" dirty="0"/>
              <a:t>Сторонние </a:t>
            </a:r>
            <a:r>
              <a:rPr lang="en-US" kern="0" dirty="0" err="1"/>
              <a:t>Api</a:t>
            </a:r>
            <a:r>
              <a:rPr lang="en-US" kern="0" dirty="0"/>
              <a:t> </a:t>
            </a:r>
            <a:r>
              <a:rPr lang="ru-RU" kern="0" dirty="0"/>
              <a:t>– </a:t>
            </a:r>
            <a:r>
              <a:rPr lang="en-US" kern="0" dirty="0" err="1"/>
              <a:t>httpcats</a:t>
            </a:r>
            <a:endParaRPr lang="en-US" kern="0" dirty="0"/>
          </a:p>
          <a:p>
            <a:pPr marL="514350" indent="-514350">
              <a:buFont typeface="+mj-lt"/>
              <a:buAutoNum type="arabicPeriod"/>
            </a:pPr>
            <a:r>
              <a:rPr lang="en-US" kern="0" dirty="0"/>
              <a:t>Flask login</a:t>
            </a:r>
          </a:p>
          <a:p>
            <a:pPr marL="514350" indent="-514350">
              <a:buFont typeface="+mj-lt"/>
              <a:buAutoNum type="arabicPeriod"/>
            </a:pPr>
            <a:r>
              <a:rPr lang="en-US" kern="0" dirty="0"/>
              <a:t>Requests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7BA251-9481-4EDE-AC48-E6D9C4AA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747" y="4125680"/>
            <a:ext cx="8184890" cy="3505199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7582786-4CD6-46E3-92CD-EF20907795F5}"/>
              </a:ext>
            </a:extLst>
          </p:cNvPr>
          <p:cNvGrpSpPr/>
          <p:nvPr/>
        </p:nvGrpSpPr>
        <p:grpSpPr>
          <a:xfrm>
            <a:off x="920750" y="757852"/>
            <a:ext cx="2757446" cy="2314575"/>
            <a:chOff x="14946376" y="5365750"/>
            <a:chExt cx="2757446" cy="2314575"/>
          </a:xfrm>
        </p:grpSpPr>
        <p:sp>
          <p:nvSpPr>
            <p:cNvPr id="10" name="object 31">
              <a:extLst>
                <a:ext uri="{FF2B5EF4-FFF2-40B4-BE49-F238E27FC236}">
                  <a16:creationId xmlns:a16="http://schemas.microsoft.com/office/drawing/2014/main" id="{9AD1A9FF-E166-4761-9DDC-1E08F5610CEB}"/>
                </a:ext>
              </a:extLst>
            </p:cNvPr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2">
              <a:extLst>
                <a:ext uri="{FF2B5EF4-FFF2-40B4-BE49-F238E27FC236}">
                  <a16:creationId xmlns:a16="http://schemas.microsoft.com/office/drawing/2014/main" id="{546B0688-65EA-4558-8D52-4BEE6682DFC9}"/>
                </a:ext>
              </a:extLst>
            </p:cNvPr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33">
              <a:extLst>
                <a:ext uri="{FF2B5EF4-FFF2-40B4-BE49-F238E27FC236}">
                  <a16:creationId xmlns:a16="http://schemas.microsoft.com/office/drawing/2014/main" id="{424A9E5E-7820-445F-BB96-F405ECA3596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13" name="object 34">
              <a:extLst>
                <a:ext uri="{FF2B5EF4-FFF2-40B4-BE49-F238E27FC236}">
                  <a16:creationId xmlns:a16="http://schemas.microsoft.com/office/drawing/2014/main" id="{17C7064D-E401-4592-8794-E72F4DC9CED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14" name="object 35">
              <a:extLst>
                <a:ext uri="{FF2B5EF4-FFF2-40B4-BE49-F238E27FC236}">
                  <a16:creationId xmlns:a16="http://schemas.microsoft.com/office/drawing/2014/main" id="{1AC75A62-ABFD-49C8-A050-5A2EE16191B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8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4277D-2A31-498F-9DB1-009CC278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958850"/>
            <a:ext cx="4966334" cy="1431161"/>
          </a:xfrm>
        </p:spPr>
        <p:txBody>
          <a:bodyPr/>
          <a:lstStyle/>
          <a:p>
            <a:r>
              <a:rPr lang="ru-RU" dirty="0"/>
              <a:t>Навык для Алисы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DA7201-B27D-46CC-BB8A-2D2871212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230" y="2336208"/>
            <a:ext cx="7995284" cy="196977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Requests</a:t>
            </a:r>
          </a:p>
          <a:p>
            <a:endParaRPr lang="en-US" dirty="0"/>
          </a:p>
        </p:txBody>
      </p:sp>
      <p:pic>
        <p:nvPicPr>
          <p:cNvPr id="4" name="Picture 4" descr="Алиса (голосовой помощник) — Википедия">
            <a:extLst>
              <a:ext uri="{FF2B5EF4-FFF2-40B4-BE49-F238E27FC236}">
                <a16:creationId xmlns:a16="http://schemas.microsoft.com/office/drawing/2014/main" id="{AB606BA2-B470-4A5C-9317-00A87EC3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50" y="377825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D8413113-B434-4785-99B9-0C0DFDC61664}"/>
              </a:ext>
            </a:extLst>
          </p:cNvPr>
          <p:cNvSpPr/>
          <p:nvPr/>
        </p:nvSpPr>
        <p:spPr>
          <a:xfrm>
            <a:off x="1386839" y="7214155"/>
            <a:ext cx="3540760" cy="2298700"/>
          </a:xfrm>
          <a:custGeom>
            <a:avLst/>
            <a:gdLst/>
            <a:ahLst/>
            <a:cxnLst/>
            <a:rect l="l" t="t" r="r" b="b"/>
            <a:pathLst>
              <a:path w="3540759" h="2298700">
                <a:moveTo>
                  <a:pt x="3540252" y="0"/>
                </a:moveTo>
                <a:lnTo>
                  <a:pt x="0" y="0"/>
                </a:lnTo>
                <a:lnTo>
                  <a:pt x="0" y="2298105"/>
                </a:lnTo>
                <a:lnTo>
                  <a:pt x="1770507" y="2298105"/>
                </a:lnTo>
                <a:lnTo>
                  <a:pt x="3540252" y="2298105"/>
                </a:lnTo>
                <a:lnTo>
                  <a:pt x="3540252" y="0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08BF2D66-ABFA-48BB-A056-375CC34E7045}"/>
              </a:ext>
            </a:extLst>
          </p:cNvPr>
          <p:cNvSpPr/>
          <p:nvPr/>
        </p:nvSpPr>
        <p:spPr>
          <a:xfrm>
            <a:off x="1386875" y="7213427"/>
            <a:ext cx="3540760" cy="2299335"/>
          </a:xfrm>
          <a:custGeom>
            <a:avLst/>
            <a:gdLst/>
            <a:ahLst/>
            <a:cxnLst/>
            <a:rect l="l" t="t" r="r" b="b"/>
            <a:pathLst>
              <a:path w="3540759" h="2299334">
                <a:moveTo>
                  <a:pt x="1770415" y="2298832"/>
                </a:moveTo>
                <a:lnTo>
                  <a:pt x="0" y="2298832"/>
                </a:lnTo>
                <a:lnTo>
                  <a:pt x="0" y="723"/>
                </a:lnTo>
                <a:lnTo>
                  <a:pt x="3540195" y="723"/>
                </a:lnTo>
                <a:lnTo>
                  <a:pt x="3540195" y="2298832"/>
                </a:lnTo>
                <a:lnTo>
                  <a:pt x="1770415" y="2298832"/>
                </a:lnTo>
                <a:close/>
              </a:path>
              <a:path w="3540759" h="2299334">
                <a:moveTo>
                  <a:pt x="1770415" y="753803"/>
                </a:moveTo>
                <a:lnTo>
                  <a:pt x="0" y="753803"/>
                </a:lnTo>
                <a:lnTo>
                  <a:pt x="0" y="0"/>
                </a:lnTo>
                <a:lnTo>
                  <a:pt x="3540195" y="0"/>
                </a:lnTo>
                <a:lnTo>
                  <a:pt x="3540195" y="753803"/>
                </a:lnTo>
                <a:lnTo>
                  <a:pt x="1770415" y="753803"/>
                </a:lnTo>
                <a:close/>
              </a:path>
              <a:path w="3540759" h="2299334">
                <a:moveTo>
                  <a:pt x="3008817" y="228226"/>
                </a:moveTo>
                <a:lnTo>
                  <a:pt x="3237040" y="456452"/>
                </a:lnTo>
              </a:path>
              <a:path w="3540759" h="2299334">
                <a:moveTo>
                  <a:pt x="3236278" y="228226"/>
                </a:moveTo>
                <a:lnTo>
                  <a:pt x="3008055" y="456452"/>
                </a:lnTo>
              </a:path>
              <a:path w="3540759" h="2299334">
                <a:moveTo>
                  <a:pt x="1921675" y="341977"/>
                </a:moveTo>
                <a:lnTo>
                  <a:pt x="2245658" y="343425"/>
                </a:lnTo>
              </a:path>
              <a:path w="3540759" h="2299334">
                <a:moveTo>
                  <a:pt x="2627174" y="455741"/>
                </a:moveTo>
                <a:lnTo>
                  <a:pt x="2513507" y="455741"/>
                </a:lnTo>
                <a:lnTo>
                  <a:pt x="2513507" y="228226"/>
                </a:lnTo>
                <a:lnTo>
                  <a:pt x="2740968" y="228226"/>
                </a:lnTo>
                <a:lnTo>
                  <a:pt x="2740968" y="455741"/>
                </a:lnTo>
                <a:lnTo>
                  <a:pt x="2627174" y="455741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15">
            <a:extLst>
              <a:ext uri="{FF2B5EF4-FFF2-40B4-BE49-F238E27FC236}">
                <a16:creationId xmlns:a16="http://schemas.microsoft.com/office/drawing/2014/main" id="{5F6229F3-CFE7-4A8D-A901-959C267CE0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0470" y="8237356"/>
            <a:ext cx="487680" cy="947927"/>
          </a:xfrm>
          <a:prstGeom prst="rect">
            <a:avLst/>
          </a:prstGeom>
        </p:spPr>
      </p:pic>
      <p:pic>
        <p:nvPicPr>
          <p:cNvPr id="9" name="object 16">
            <a:extLst>
              <a:ext uri="{FF2B5EF4-FFF2-40B4-BE49-F238E27FC236}">
                <a16:creationId xmlns:a16="http://schemas.microsoft.com/office/drawing/2014/main" id="{6B6EA818-F584-4828-8AD2-72D6B46FA19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8502" y="8237356"/>
            <a:ext cx="460248" cy="947927"/>
          </a:xfrm>
          <a:prstGeom prst="rect">
            <a:avLst/>
          </a:prstGeom>
        </p:spPr>
      </p:pic>
      <p:pic>
        <p:nvPicPr>
          <p:cNvPr id="10" name="object 17">
            <a:extLst>
              <a:ext uri="{FF2B5EF4-FFF2-40B4-BE49-F238E27FC236}">
                <a16:creationId xmlns:a16="http://schemas.microsoft.com/office/drawing/2014/main" id="{E566C6FC-1B95-4643-A995-E891FBC459B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5262" y="8237356"/>
            <a:ext cx="649223" cy="947927"/>
          </a:xfrm>
          <a:prstGeom prst="rect">
            <a:avLst/>
          </a:prstGeom>
        </p:spPr>
      </p:pic>
      <p:pic>
        <p:nvPicPr>
          <p:cNvPr id="11" name="object 18">
            <a:extLst>
              <a:ext uri="{FF2B5EF4-FFF2-40B4-BE49-F238E27FC236}">
                <a16:creationId xmlns:a16="http://schemas.microsoft.com/office/drawing/2014/main" id="{7804AC2E-0CC1-4231-960E-0F510CCA6D3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7950" y="7207250"/>
            <a:ext cx="3543300" cy="23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6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181</Words>
  <Application>Microsoft Office PowerPoint</Application>
  <PresentationFormat>Произвольный</PresentationFormat>
  <Paragraphs>52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Cambria</vt:lpstr>
      <vt:lpstr>Consolas</vt:lpstr>
      <vt:lpstr>Lucida Sans Unicode</vt:lpstr>
      <vt:lpstr>Office Theme</vt:lpstr>
      <vt:lpstr>API Заметок на Python</vt:lpstr>
      <vt:lpstr>Введение и структура проекта</vt:lpstr>
      <vt:lpstr>API. Структура</vt:lpstr>
      <vt:lpstr>Users</vt:lpstr>
      <vt:lpstr>Note</vt:lpstr>
      <vt:lpstr>Итоги API</vt:lpstr>
      <vt:lpstr>Приложение на Pyqt5  </vt:lpstr>
      <vt:lpstr>Сайт</vt:lpstr>
      <vt:lpstr>Навык для Алисы</vt:lpstr>
      <vt:lpstr>Итоги по приложениям.</vt:lpstr>
      <vt:lpstr>Самописные библиотеки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Эффективная  защита</dc:title>
  <dc:creator>Alex Sulimov</dc:creator>
  <cp:lastModifiedBy>Александр Сулимов</cp:lastModifiedBy>
  <cp:revision>16</cp:revision>
  <dcterms:created xsi:type="dcterms:W3CDTF">2024-04-21T12:19:40Z</dcterms:created>
  <dcterms:modified xsi:type="dcterms:W3CDTF">2024-04-25T17:30:28Z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2024-04-21T00:00:00Z</vt:filetime>
  </property>
</Properties>
</file>